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NanumGothicExtraBold"/>
      <p:bold r:id="rId29"/>
    </p:embeddedFont>
    <p:embeddedFont>
      <p:font typeface="Nanum Gothic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anumGothic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anumGothic-bold.fntdata"/><Relationship Id="rId30" Type="http://schemas.openxmlformats.org/officeDocument/2006/relationships/font" Target="fonts/NanumGothic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bf409ba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bf409ba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f409ba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f409ba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bf409ba9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bf409ba9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bf409ba9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bf409ba9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b04cdb2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b04cdb2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bf409ba9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bf409ba9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b04cdb2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b04cdb2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bf409ba9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bf409ba9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04cdb2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b04cdb2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bf409ba9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bf409ba9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f409ba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bf409ba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bf409ba9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bf409ba9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bf409ba9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bf409ba9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bf409ba9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bf409ba9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bdce10c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bdce10c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bdce10c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bdce10c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bdce10cf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bdce10cf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bdce10c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bdce10c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bdce10cf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bdce10cf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bf409ba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bf409ba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ko" sz="8000">
                <a:solidFill>
                  <a:srgbClr val="FFFFFF"/>
                </a:solidFill>
              </a:rPr>
              <a:t>13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412050" y="2121000"/>
            <a:ext cx="5312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파일 업로드 및 </a:t>
            </a:r>
            <a:endParaRPr sz="40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다운로드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업로드 및 폼값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302425" y="10972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13-5] Java Resources/fileupload/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UploadProcess.java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745925" y="893875"/>
            <a:ext cx="33981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작성폼에서 submit 했을때 요청을 받아 처리할 서블릿 클래스</a:t>
            </a:r>
            <a:endParaRPr b="1"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요청명 매핑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파일업로드를 위한 멀티파트 설정. 첨부파일의 최대용량을 지정.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▶maxFileSize : 개별 파일 1Mb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▶maxRequestSize : 전체 파일 10Mb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Uploads 폴더의 물리적 경로 얻어와서 파일을 업로드 및 파일명 변경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DB에 insert 처리(다음 페이지)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0" y="1458050"/>
            <a:ext cx="5532726" cy="35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업로드 및 폼값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02425" y="10972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13-5] Java Resources/fileupload/UploadProcess.java(계속)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745925" y="893875"/>
            <a:ext cx="33981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request 내장객체를 통해 서버로 전송된 폼값을 받을 수 있음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파일 외 폼값을 받아 변수에 저장(아래 부분 생략)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폼값을 DTO에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DAO객체 생성 및 insert를 위한 메서드 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4" y="1490850"/>
            <a:ext cx="5641900" cy="183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24" y="3407025"/>
            <a:ext cx="5641900" cy="165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업로드 및 폼값 처리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저장을 위한 Uploads 폴더의 물리적 경로가 필요한 이유?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운영체제에 따라 드라이브나 경로를 표시하는 방식이 다르기 때문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파일의 확장자를 추출하기 위해 lastIndexOf() 메서드를 사용한 이유?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파일명에 다음과 같이 점이 2개 이상 포함될 수 있기 때문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업로드시 파일명을 변경하는 이유?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파일명이 한글인 경우 인코딩 방식에 따라 한글 깨짐 현상이 발생할 수 있기 때문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영문과 숫자의 조합은 절때 깨짐현상이 발생하지 않음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파일명이 중복되는 것을 방지하기 위함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예를 들어 “가을하늘.jpg”는 누구나 사용할 수 있는 파일명임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50" y="1990850"/>
            <a:ext cx="2276475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동작 확인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업로드 된 파일은 이클립스에서는 확인할 수 없고 윈도우 탐색기에서 확인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C:\02Workspaces\.metadata\.plugins\org.eclipse.wst.server.core\tmp0\ wtpwebapps\MustHaveJSP\Uploads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25" y="1170225"/>
            <a:ext cx="3796800" cy="11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0" y="3609975"/>
            <a:ext cx="5401400" cy="1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0375" y="1168978"/>
            <a:ext cx="45148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13.2 파일 목록 보기</a:t>
            </a:r>
            <a:endParaRPr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302425" y="1387400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13-6] Java Resources/fileupload/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MyFileDAO.java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268000" y="893875"/>
            <a:ext cx="38760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List 컬렉션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myfile 테이블의 레코드를 내림차순 정렬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쿼리실행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레코드수 만큼 반복해서 List 에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207525" y="791175"/>
            <a:ext cx="8520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목록 출력하기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myfile 테이블에 저장된 레코드를 기반으로 목록 출력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7710"/>
            <a:ext cx="511560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83083"/>
            <a:ext cx="5115600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8" y="4378575"/>
            <a:ext cx="5115600" cy="71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13.2 파일 목록 보기</a:t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302425" y="1006400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13-7]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webapp/13FileUpload/FileList.jsp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4812525" y="1344050"/>
            <a:ext cx="38760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레코드 인출을 위한 DAO의 메서드 호출 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레코드수 만큼 반복해서 &lt;tr&gt;태그로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다운로드 링크. 원본파일명과 저장된파일명을 매개변수로 전달 및 한글 깨짐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07525" y="714975"/>
            <a:ext cx="8520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목록 출력하기(계속)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5" y="1344055"/>
            <a:ext cx="4394885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27" y="2260903"/>
            <a:ext cx="4394901" cy="279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348" y="2990187"/>
            <a:ext cx="5209549" cy="10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13.3 파일 다운로드 </a:t>
            </a:r>
            <a:endParaRPr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첨부파일을 서버에 저장할때는 날짜와 시간을 조합한 파일명으로 변경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파일을 다운로드 할때는 원본파일명으로 변경한 후 로컬에 저장해야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302425" y="1235000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13-8]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webapp/13FileUpload/Download.jsp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5691450" y="1572650"/>
            <a:ext cx="32220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폴더의 물리적경로와 매개변수로 전달된 파일명 받음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서버에 저장된 파일을 대상으로 입력 스트림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웹 브라우저가 익스플로러인 경우 별도의 인코딩(KSC5601)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나머지는 UTF-8로 인코딩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1" y="1572650"/>
            <a:ext cx="5560949" cy="174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00" y="3354079"/>
            <a:ext cx="5560948" cy="175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13.3 파일 다운로드 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302425" y="723519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13-8] webapp/13FileUpload/Download.jsp(계속)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572200" y="1051525"/>
            <a:ext cx="33414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응답헤더 초기화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콘텐츠 타입을 octet-stream 으로 설정하면 파일 종류에 상관없이 무조건 다운로드 창을 띄우게 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응답 헤더 설정을 통해 원본파일명으로 변경되게 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⓫ 새로운 출력 스트림을 생성해서 파일을 로컬로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0" y="1051525"/>
            <a:ext cx="5441699" cy="97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00" y="2092973"/>
            <a:ext cx="5441699" cy="173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01" y="3782037"/>
            <a:ext cx="5441699" cy="13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075" y="3441175"/>
            <a:ext cx="5137926" cy="17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13.4 멀티 파일 업로드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한꺼번에 2개 이상의 파일업로드 하기 위해서는 다음과 같은 등록폼이 필요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작성폼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[예제 13-1] FileUploadMain.jsp 를 복사한 후 파일명을 MultiUploadMain.jsp로 변경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62" y="1319525"/>
            <a:ext cx="3551800" cy="144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3964100" y="1285950"/>
            <a:ext cx="45840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파일을 개별적으로 선택해야 하므로 매우 불편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&lt;input&gt; 태그의 name속성도 ofile1, ofile2와 같이 별도의 이름을 부여해야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multiple 속성을 사용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50" y="3634350"/>
            <a:ext cx="42005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13.4 멀티 파일 업로드</a:t>
            </a:r>
            <a:endParaRPr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302425" y="1006400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13-10] webapp/13FileUpload/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MultiFileUploadMain.jsp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5539050" y="1400000"/>
            <a:ext cx="34401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업로드 폼에서 표시한 부분만 수정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파일 다중 선택을 위해 multiple 속성 추가. ctrl 이나 드레그로 여러 파일 선택 가능.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0000"/>
            <a:ext cx="5386651" cy="312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207525" y="714975"/>
            <a:ext cx="8520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작성폼(계속)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파일을 첨부할 수 있는 자료실형 게시판을 만들기 위해 파일을 업로드하고 다운</a:t>
            </a: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로드하는 기능을 구현해보겠습니다. 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업로드를 위한 &lt;form&gt; 태그를 통한 전송 방식 및 인코딩 방식, 파일이 저장될 폴더의 물리적 경로 설정 등을 학습합니다. 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다운로드를 위한 I/O 및 응답 헤더 설정 등도 학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습합니다.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25" y="3466063"/>
            <a:ext cx="56578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13.4 멀티 파일 업로드</a:t>
            </a:r>
            <a:endParaRPr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302425" y="1006400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13-11] Java Resources/fileupload/FileUtil.java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5353000" y="1356650"/>
            <a:ext cx="3440100" cy="31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upload() 메서드와 거의 유사함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여러개의 파일을 첨부하므로 파일명 저장을 위한 List 컬렉션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getParts()로 전송된 전체 폼값을 받음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폼값 중 ofile이 아니면 저장 대상이 아님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헤더값으로 파일명 추출 및 파일저장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List 컬렉션에 원본 파일명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207525" y="714975"/>
            <a:ext cx="8520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업로드 및 폼값 처리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8850"/>
            <a:ext cx="5200589" cy="37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13.4 멀티 파일 업로드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302425" y="1333119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13-12] Java Resources/fileupload/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MultipleProcess.java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5494200" y="2041375"/>
            <a:ext cx="35853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multipleFile() 메서드를 호출하여 파일 업로드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첨부파일의 갯수만큼 반복해서 파일명 변경 및 insert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이 부분은 변경 없음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207525" y="714975"/>
            <a:ext cx="8520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업로드 및 폼값 처리(계속)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UploadProcess.java를 복사한 후 MultipleProcess.java로 파일명을 변경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749" y="804355"/>
            <a:ext cx="2724850" cy="97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4800"/>
            <a:ext cx="5341801" cy="23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8" y="4132898"/>
            <a:ext cx="5341800" cy="7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13.4 멀티 파일 업로드</a:t>
            </a:r>
            <a:endParaRPr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207525" y="714975"/>
            <a:ext cx="8520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5" y="1076550"/>
            <a:ext cx="3390600" cy="10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25" y="1645725"/>
            <a:ext cx="5114225" cy="2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3581375"/>
            <a:ext cx="3381725" cy="1239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4"/>
          <p:cNvCxnSpPr>
            <a:endCxn id="280" idx="0"/>
          </p:cNvCxnSpPr>
          <p:nvPr/>
        </p:nvCxnSpPr>
        <p:spPr>
          <a:xfrm>
            <a:off x="3577237" y="1279125"/>
            <a:ext cx="2666400" cy="3666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4"/>
          <p:cNvCxnSpPr>
            <a:stCxn id="280" idx="2"/>
          </p:cNvCxnSpPr>
          <p:nvPr/>
        </p:nvCxnSpPr>
        <p:spPr>
          <a:xfrm rot="5400000">
            <a:off x="4620787" y="2857250"/>
            <a:ext cx="538200" cy="27075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4"/>
          <p:cNvSpPr txBox="1"/>
          <p:nvPr/>
        </p:nvSpPr>
        <p:spPr>
          <a:xfrm>
            <a:off x="6042225" y="913525"/>
            <a:ext cx="2750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Ctrl 키를 누른 상태로 파일선택</a:t>
            </a:r>
            <a:endParaRPr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5864400" y="4480100"/>
            <a:ext cx="2750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선택한 파일의 갯수가 표시됨</a:t>
            </a:r>
            <a:endParaRPr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13.4 멀티 파일 업로드</a:t>
            </a:r>
            <a:endParaRPr/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207525" y="714975"/>
            <a:ext cx="8520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동작확인(계속)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6343425" y="1809450"/>
            <a:ext cx="2760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업로드 완료시 선택한 5개의 파일이 등록됨</a:t>
            </a:r>
            <a:endParaRPr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75" y="1094175"/>
            <a:ext cx="5792075" cy="21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75" y="3334225"/>
            <a:ext cx="5792075" cy="169524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6343425" y="3801750"/>
            <a:ext cx="2760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Upload 폴더에서도 첨부된 파일 확인</a:t>
            </a:r>
            <a:endParaRPr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2" name="Google Shape;302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 입력을 위한 &lt;form&gt; 태그를 작성할 때에는 반드시 다음 2가지 속성을 지정해야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method =“post”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enctype =“multipart/form-data”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폼값을 받을 때는 type이 file인 항목과 아닌 것을 구분해야 합니다.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type=’file’인 경우 : getPart() 메서드를 통해 Parts 객체로 받음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그외의 경우 : getParameter() 메서드를 통해 String 객체로 받음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파일명이 한글인 경우 웹 브라우저에 출력할 때 문제가 될 수 있으므로 파일명은 영문과 숫자의 조합으로 변경하는 것이 안전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다운로드 시에는 응답 헤더 설정을 통해 원본 파일명으로 변경한 후 저장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업로드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Tomcat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제공하는 Part API를 사용해서 파일업로드를 구현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진행 절차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화면( 폼)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 테이블 준비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DTO와 DAO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모두를 연동해 파일 업로드 완성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작성폼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&lt;form&gt; 의 method 속성은 post, enctype 속성은 multipart/form-data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717075"/>
            <a:ext cx="69246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작성폼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02425" y="11734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webapp/13FileUpload/FileUploadMain.jsp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9675"/>
            <a:ext cx="5653700" cy="22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16401"/>
            <a:ext cx="5653701" cy="448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350" y="3734975"/>
            <a:ext cx="4738649" cy="14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5806100" y="1659675"/>
            <a:ext cx="33378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파일 전송을 위한 &lt;form&gt; 태그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입력을 위한 &lt;form&gt; 하위 태그들. 특히 첨부파일의 경우 type속성을 file로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6200" y="4495800"/>
            <a:ext cx="43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첨부파일의 name속성은 </a:t>
            </a:r>
            <a:r>
              <a:rPr b="1" lang="ko">
                <a:solidFill>
                  <a:srgbClr val="FFFF00"/>
                </a:solidFill>
                <a:highlight>
                  <a:srgbClr val="FF0000"/>
                </a:highlight>
                <a:latin typeface="Nanum Gothic"/>
                <a:ea typeface="Nanum Gothic"/>
                <a:cs typeface="Nanum Gothic"/>
                <a:sym typeface="Nanum Gothic"/>
              </a:rPr>
              <a:t>ofile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로 해야합니다.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데이터베이스에 테이블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0" y="1142839"/>
            <a:ext cx="6347775" cy="23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500" y="3134525"/>
            <a:ext cx="3924500" cy="20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DTO 및 DAO 클래스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02425" y="10972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Resources/fileupload/MyFileDTO.java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490850"/>
            <a:ext cx="6514995" cy="35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DTO 및 DAO 클래스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02425" y="10972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13-3] Java Resources/fileupload/MyFileDAO.java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490850"/>
            <a:ext cx="5480895" cy="35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5783325" y="1490850"/>
            <a:ext cx="33606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커넥션풀(DBCP)을 통해 DB에 연결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새로운 게시물을 입력하기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insert 쿼리문 작성 및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업로드 및 폼값 처리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일반적인 폼값은 request 내장 객체의 getParameter() 로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type=”file” 인 경우에는 Part 클래스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302425" y="17068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13-4]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fileupload/FileUtil.java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010375" y="2100450"/>
            <a:ext cx="31335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파일업로드를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file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타입으로 전송된 폼값을 받아 Part 객체를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Part 객체의 헤더값을 읽어와서 원본 파일명을 추출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207532" y="2100524"/>
            <a:ext cx="5802834" cy="2956486"/>
            <a:chOff x="207524" y="2100449"/>
            <a:chExt cx="6149676" cy="3133198"/>
          </a:xfrm>
        </p:grpSpPr>
        <p:pic>
          <p:nvPicPr>
            <p:cNvPr id="130" name="Google Shape;13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24" y="2100449"/>
              <a:ext cx="6149675" cy="135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25" y="3442807"/>
              <a:ext cx="6149674" cy="17908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600" y="4478650"/>
            <a:ext cx="6293276" cy="66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>
            <a:off x="5258975" y="3348050"/>
            <a:ext cx="521100" cy="116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13.1 파일 업로드</a:t>
            </a:r>
            <a:endParaRPr/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파일 업로드 및 폼값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02425" y="10972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13-4] Java Resources/fileupload/FileUtil.java(계속)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010375" y="1490850"/>
            <a:ext cx="3133500" cy="22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 변경을 위한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파일명에서 확장자를 추출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“년월일_시분초” 형식의 파일명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파일명과 확장자 연결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파일명 변경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490850"/>
            <a:ext cx="5802850" cy="236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